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7.xml"/><Relationship Id="rId22" Type="http://schemas.openxmlformats.org/officeDocument/2006/relationships/font" Target="fonts/Lato-boldItalic.fntdata"/><Relationship Id="rId10" Type="http://schemas.openxmlformats.org/officeDocument/2006/relationships/slide" Target="slides/slide6.xml"/><Relationship Id="rId21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regular.fntdata"/><Relationship Id="rId14" Type="http://schemas.openxmlformats.org/officeDocument/2006/relationships/slide" Target="slides/slide10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slide" Target="slides/slide1.xml"/><Relationship Id="rId19" Type="http://schemas.openxmlformats.org/officeDocument/2006/relationships/font" Target="fonts/Lato-regular.fntdata"/><Relationship Id="rId6" Type="http://schemas.openxmlformats.org/officeDocument/2006/relationships/slide" Target="slides/slide2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76355e9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876355e9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1145b75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1145b75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92b7e431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92b7e431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92b7e43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92b7e43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92b7e431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92b7e43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92b7e431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892b7e431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92b7e431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92b7e431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92b7e431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92b7e431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92b7e431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892b7e431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lwozniak@lphs.org" TargetMode="External"/><Relationship Id="rId4" Type="http://schemas.openxmlformats.org/officeDocument/2006/relationships/hyperlink" Target="mailto:mbundalo@lphs.org" TargetMode="External"/><Relationship Id="rId5" Type="http://schemas.openxmlformats.org/officeDocument/2006/relationships/hyperlink" Target="mailto:jmenold@lphs.org" TargetMode="External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093850"/>
            <a:ext cx="7688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 Park’s Interact Club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442" y="2036175"/>
            <a:ext cx="2799125" cy="27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99500" y="2078875"/>
            <a:ext cx="45642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Please contact sponsors: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Lauren Wozniak (EC) (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lwozniak@lphs.org</a:t>
            </a:r>
            <a:r>
              <a:rPr lang="en" sz="2000"/>
              <a:t>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Mike Bundalo (WC) (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mbundalo@lphs.org</a:t>
            </a:r>
            <a:r>
              <a:rPr lang="en" sz="2000"/>
              <a:t>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Jennifer Menold (WC)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(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jmenold@lphs.org</a:t>
            </a:r>
            <a:r>
              <a:rPr lang="en" sz="2000"/>
              <a:t>)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9600" y="1717000"/>
            <a:ext cx="2622975" cy="26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We bring together dedicated students who want to discover the power of service over self.  Students are nominated by staff members who recognize their Lancer pride and ability to be a positive leader within the communities.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Statement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Build community and connections across activities, athletics, and academics 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Promote and model healthy </a:t>
            </a:r>
            <a:r>
              <a:rPr lang="en" sz="2000"/>
              <a:t>decision</a:t>
            </a:r>
            <a:r>
              <a:rPr lang="en" sz="2000"/>
              <a:t> making and lifestyles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Foster supportive, positive peer </a:t>
            </a:r>
            <a:r>
              <a:rPr lang="en" sz="2000"/>
              <a:t>relationships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259525" y="4400925"/>
            <a:ext cx="27735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 Five Pillars</a:t>
            </a:r>
            <a:endParaRPr b="1" sz="3000"/>
          </a:p>
        </p:txBody>
      </p:sp>
      <p:sp>
        <p:nvSpPr>
          <p:cNvPr id="105" name="Google Shape;105;p16"/>
          <p:cNvSpPr/>
          <p:nvPr/>
        </p:nvSpPr>
        <p:spPr>
          <a:xfrm>
            <a:off x="3516175" y="2095390"/>
            <a:ext cx="2260200" cy="1940400"/>
          </a:xfrm>
          <a:prstGeom prst="ellipse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Interact Club</a:t>
            </a:r>
            <a:endParaRPr sz="2000"/>
          </a:p>
        </p:txBody>
      </p:sp>
      <p:sp>
        <p:nvSpPr>
          <p:cNvPr id="106" name="Google Shape;106;p16"/>
          <p:cNvSpPr/>
          <p:nvPr/>
        </p:nvSpPr>
        <p:spPr>
          <a:xfrm>
            <a:off x="984425" y="2847075"/>
            <a:ext cx="1597800" cy="1607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Lancer Nation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805925" y="456100"/>
            <a:ext cx="1597800" cy="1607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Training</a:t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3847363" y="122875"/>
            <a:ext cx="1597800" cy="1607400"/>
          </a:xfrm>
          <a:prstGeom prst="ellipse">
            <a:avLst/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Mentorship</a:t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6813150" y="2935500"/>
            <a:ext cx="1597800" cy="16074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Making</a:t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6888800" y="456100"/>
            <a:ext cx="1597800" cy="1607400"/>
          </a:xfrm>
          <a:prstGeom prst="ellipse">
            <a:avLst/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</p:txBody>
      </p:sp>
      <p:cxnSp>
        <p:nvCxnSpPr>
          <p:cNvPr id="111" name="Google Shape;111;p16"/>
          <p:cNvCxnSpPr>
            <a:stCxn id="107" idx="5"/>
            <a:endCxn id="105" idx="1"/>
          </p:cNvCxnSpPr>
          <p:nvPr/>
        </p:nvCxnSpPr>
        <p:spPr>
          <a:xfrm>
            <a:off x="2169733" y="1828102"/>
            <a:ext cx="1677300" cy="55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6"/>
          <p:cNvCxnSpPr>
            <a:stCxn id="106" idx="6"/>
            <a:endCxn id="105" idx="2"/>
          </p:cNvCxnSpPr>
          <p:nvPr/>
        </p:nvCxnSpPr>
        <p:spPr>
          <a:xfrm flipH="1" rot="10800000">
            <a:off x="2582225" y="3065475"/>
            <a:ext cx="933900" cy="585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6"/>
          <p:cNvCxnSpPr>
            <a:stCxn id="108" idx="4"/>
            <a:endCxn id="105" idx="0"/>
          </p:cNvCxnSpPr>
          <p:nvPr/>
        </p:nvCxnSpPr>
        <p:spPr>
          <a:xfrm>
            <a:off x="4646263" y="1730275"/>
            <a:ext cx="0" cy="36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6"/>
          <p:cNvCxnSpPr>
            <a:stCxn id="110" idx="3"/>
            <a:endCxn id="105" idx="7"/>
          </p:cNvCxnSpPr>
          <p:nvPr/>
        </p:nvCxnSpPr>
        <p:spPr>
          <a:xfrm flipH="1">
            <a:off x="5445492" y="1828102"/>
            <a:ext cx="1677300" cy="55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6"/>
          <p:cNvCxnSpPr>
            <a:stCxn id="105" idx="6"/>
            <a:endCxn id="109" idx="2"/>
          </p:cNvCxnSpPr>
          <p:nvPr/>
        </p:nvCxnSpPr>
        <p:spPr>
          <a:xfrm>
            <a:off x="5776375" y="3065590"/>
            <a:ext cx="1036800" cy="67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Lancer Nation</a:t>
            </a:r>
            <a:endParaRPr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729450" y="2078875"/>
            <a:ext cx="420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Determine/promote themes for athletic events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Strong social media presence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Lancer sign making for community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T-shirt sales</a:t>
            </a:r>
            <a:endParaRPr sz="220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975" y="1762675"/>
            <a:ext cx="2702175" cy="2702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Training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280275" y="2011475"/>
            <a:ext cx="5030700" cy="28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</a:t>
            </a:r>
            <a:r>
              <a:rPr lang="en" sz="1600"/>
              <a:t>mmer:  CGTI Retreat (6 days)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Spring:  RYLA </a:t>
            </a:r>
            <a:r>
              <a:rPr lang="en" sz="1600"/>
              <a:t>Retreat</a:t>
            </a:r>
            <a:r>
              <a:rPr lang="en" sz="1600"/>
              <a:t> (3 days)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Winter:  CGTI Conference (2 days)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/>
              <a:t>Various</a:t>
            </a:r>
            <a:r>
              <a:rPr lang="en" sz="1600"/>
              <a:t> other </a:t>
            </a:r>
            <a:r>
              <a:rPr lang="en" sz="1600"/>
              <a:t>opportunities</a:t>
            </a:r>
            <a:r>
              <a:rPr lang="en" sz="1600"/>
              <a:t> throughout the school year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Attending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Training others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125" y="1380675"/>
            <a:ext cx="2984850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Mentorship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474700" y="1887938"/>
            <a:ext cx="4053000" cy="29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Link with middle schools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Junior Lancer conference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Middle school “tour”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Within school community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Advising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Academic edge</a:t>
            </a:r>
            <a:endParaRPr sz="2000"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11975" l="0" r="5401" t="26704"/>
          <a:stretch/>
        </p:blipFill>
        <p:spPr>
          <a:xfrm>
            <a:off x="4527700" y="1887950"/>
            <a:ext cx="4289252" cy="20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729450" y="2078875"/>
            <a:ext cx="3859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Partnership with Key Club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Assist in making </a:t>
            </a:r>
            <a:r>
              <a:rPr lang="en" sz="1800"/>
              <a:t>opportunities</a:t>
            </a:r>
            <a:r>
              <a:rPr lang="en" sz="1800"/>
              <a:t> </a:t>
            </a:r>
            <a:r>
              <a:rPr lang="en" sz="1800"/>
              <a:t>available</a:t>
            </a:r>
            <a:r>
              <a:rPr lang="en" sz="1800"/>
              <a:t> for school community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Assist with in-school </a:t>
            </a:r>
            <a:r>
              <a:rPr lang="en" sz="1800"/>
              <a:t>initiatives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Service &amp; Action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Drives</a:t>
            </a:r>
            <a:r>
              <a:rPr lang="en" sz="1800"/>
              <a:t> </a:t>
            </a:r>
            <a:endParaRPr sz="1800"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50" y="1037425"/>
            <a:ext cx="2045150" cy="20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608" y="2811625"/>
            <a:ext cx="1640243" cy="20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 Making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729450" y="2078875"/>
            <a:ext cx="3815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Pre-prom/</a:t>
            </a:r>
            <a:r>
              <a:rPr lang="en" sz="2000"/>
              <a:t>Prom activities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CGTI leaders (train others)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Opportunity to partner with District 211</a:t>
            </a:r>
            <a:endParaRPr sz="2000"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700" y="2078875"/>
            <a:ext cx="3552525" cy="20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